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4"/>
  </p:notesMasterIdLst>
  <p:sldIdLst>
    <p:sldId id="256" r:id="rId5"/>
    <p:sldId id="375" r:id="rId6"/>
    <p:sldId id="374" r:id="rId7"/>
    <p:sldId id="323" r:id="rId8"/>
    <p:sldId id="328" r:id="rId9"/>
    <p:sldId id="390" r:id="rId10"/>
    <p:sldId id="405" r:id="rId11"/>
    <p:sldId id="391" r:id="rId12"/>
    <p:sldId id="392" r:id="rId13"/>
    <p:sldId id="399" r:id="rId14"/>
    <p:sldId id="400" r:id="rId15"/>
    <p:sldId id="403" r:id="rId16"/>
    <p:sldId id="404" r:id="rId17"/>
    <p:sldId id="394" r:id="rId18"/>
    <p:sldId id="388" r:id="rId19"/>
    <p:sldId id="324" r:id="rId20"/>
    <p:sldId id="397" r:id="rId21"/>
    <p:sldId id="389" r:id="rId22"/>
    <p:sldId id="398" r:id="rId23"/>
  </p:sldIdLst>
  <p:sldSz cx="12192000" cy="6858000"/>
  <p:notesSz cx="6858000" cy="9144000"/>
  <p:embeddedFontLst>
    <p:embeddedFont>
      <p:font typeface="Cambria Math" panose="02040503050406030204" pitchFamily="18" charset="0"/>
      <p:regular r:id="rId25"/>
    </p:embeddedFont>
    <p:embeddedFont>
      <p:font typeface="Integral CF Bold" pitchFamily="2" charset="77"/>
      <p:bold r:id="rId26"/>
    </p:embeddedFont>
    <p:embeddedFont>
      <p:font typeface="ITFDEVANAGARI-BOOK" panose="02000000000000000000" pitchFamily="2" charset="0"/>
      <p:regular r:id="rId27"/>
    </p:embeddedFont>
    <p:embeddedFont>
      <p:font typeface="Source Sans Pro" panose="020B050303040302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6"/>
    <p:restoredTop sz="80166"/>
  </p:normalViewPr>
  <p:slideViewPr>
    <p:cSldViewPr snapToGrid="0">
      <p:cViewPr varScale="1">
        <p:scale>
          <a:sx n="99" d="100"/>
          <a:sy n="99" d="100"/>
        </p:scale>
        <p:origin x="1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jpeg>
</file>

<file path=ppt/media/image10.png>
</file>

<file path=ppt/media/image11.png>
</file>

<file path=ppt/media/image110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D0772-914E-3B4C-C7E3-6DCC69420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AFB569-11BB-EFAF-1043-EDA1A6EF3D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9FEFE-59CB-181D-FB57-8C2D528498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13F61-2E96-EE82-A45C-84E557C342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013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7C6C2-E5AA-738A-38E0-5C0CE209A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1F0A4D-7014-FC78-AF34-6857D03697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70AD4E-B7D8-360C-4394-50FA446A40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F989C-113B-5E89-A503-08C479E342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746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F00EE-2B2E-8965-E6C4-BBD63534F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1DA562-7184-79C6-67D0-4F8734B05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0A682F-8832-0DEC-D4E7-48FB62085D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B4E245-F9E5-8DDE-B318-D7E2CB7567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35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308FA-E1C2-2FDB-D999-9EB35580B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4CA13C-A712-EC2B-02A3-A3068CF84D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7BAB51-B971-6EE4-63E1-159C31B10C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8827C-F75F-7CE9-3E8D-876D233910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170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31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7AB2D-2E81-7E57-CB40-E3FA948C4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EA1946-AAF0-BAD1-604A-2A88824CD9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B01C9-5152-3FD1-23BF-10C4B98F75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EDF62-4D65-3C89-557C-B5FEA99D87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238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30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40D0C-F76A-222E-68C3-BAA953DE6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A2BAD9-CCED-F9F5-A880-4E93C1D05A4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319F15-6BF4-B361-C2C6-BB9D3FAE5F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B1C5AF-7190-E0D8-D373-4883864C583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3AD45B-96B2-53D8-7462-4AD8DA4BC297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50E286-0C77-CB81-9009-C2C9439C40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A73390-1BF9-5435-B090-21D932B6E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9A47CA-75AF-F5D7-9646-D40A78637362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estimate a propensity score?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ABC997-E436-D42D-4712-E25B91254BCF}"/>
              </a:ext>
            </a:extLst>
          </p:cNvPr>
          <p:cNvSpPr txBox="1"/>
          <p:nvPr/>
        </p:nvSpPr>
        <p:spPr>
          <a:xfrm>
            <a:off x="656822" y="2394386"/>
            <a:ext cx="67098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Logistic Regression: </a:t>
            </a:r>
            <a:r>
              <a:rPr lang="en-GB" sz="3200" dirty="0"/>
              <a:t>Predicts treatment assignment based on covariates.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F2F2BC-9E86-AE34-8971-3D7ED9512958}"/>
                  </a:ext>
                </a:extLst>
              </p:cNvPr>
              <p:cNvSpPr txBox="1"/>
              <p:nvPr/>
            </p:nvSpPr>
            <p:spPr>
              <a:xfrm>
                <a:off x="702106" y="3836644"/>
                <a:ext cx="5286704" cy="9681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d>
                                    <m:d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1 −</m:t>
                                  </m:r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d>
                                    <m:d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…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F2F2BC-9E86-AE34-8971-3D7ED95129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106" y="3836644"/>
                <a:ext cx="5286704" cy="968150"/>
              </a:xfrm>
              <a:prstGeom prst="rect">
                <a:avLst/>
              </a:prstGeom>
              <a:blipFill>
                <a:blip r:embed="rId6"/>
                <a:stretch>
                  <a:fillRect l="-1918" r="-2158" b="-14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E5FE875F-3A3D-EEA5-6413-E69FD19F1ADF}"/>
              </a:ext>
            </a:extLst>
          </p:cNvPr>
          <p:cNvSpPr txBox="1"/>
          <p:nvPr/>
        </p:nvSpPr>
        <p:spPr>
          <a:xfrm>
            <a:off x="8506497" y="2394386"/>
            <a:ext cx="2002664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i="1" dirty="0"/>
              <a:t>Machine Learning Approaches such as Decision Trees, Random Forests, Neural Networks exist and are more flexible but require careful tuning.</a:t>
            </a:r>
          </a:p>
        </p:txBody>
      </p:sp>
    </p:spTree>
    <p:extLst>
      <p:ext uri="{BB962C8B-B14F-4D97-AF65-F5344CB8AC3E}">
        <p14:creationId xmlns:p14="http://schemas.microsoft.com/office/powerpoint/2010/main" val="260749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2C96B-8ABE-A78C-F4D3-EF815193E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DA4E088-8E70-6EBE-A37D-85D17CCBF1C8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A794D3-2D10-42DB-537C-C27C8E6553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D6F37EA-016B-7F03-F001-8A807CB66E16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E1605-3F52-4281-34B0-AB557A5A85F2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98AE12-1330-3C83-2F7F-A404209C2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5554DE-7059-4222-88A5-C1B2FC01F7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B0015-9BB8-5CD3-DB99-EE72B51F999A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Using propensity scores for matching.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1BD38F-02D3-577C-AA73-9375571FB431}"/>
              </a:ext>
            </a:extLst>
          </p:cNvPr>
          <p:cNvSpPr txBox="1"/>
          <p:nvPr/>
        </p:nvSpPr>
        <p:spPr>
          <a:xfrm>
            <a:off x="1609121" y="2284502"/>
            <a:ext cx="870826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Matching Method: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 Each treated unit is paired with a control unit having a similar propensity score.</a:t>
            </a:r>
          </a:p>
          <a:p>
            <a:pPr algn="l"/>
            <a:endParaRPr lang="en-GB" sz="24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Steps:</a:t>
            </a:r>
            <a:endParaRPr lang="en-GB" sz="2400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Estimate 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propensity scores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Match treated and untreated units.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Assess balance and estimate the causal effect.</a:t>
            </a:r>
          </a:p>
        </p:txBody>
      </p:sp>
    </p:spTree>
    <p:extLst>
      <p:ext uri="{BB962C8B-B14F-4D97-AF65-F5344CB8AC3E}">
        <p14:creationId xmlns:p14="http://schemas.microsoft.com/office/powerpoint/2010/main" val="133114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91E97-F2B3-D65D-66D5-D0670944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24BF450-38BC-7530-50C8-5130731E1C9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EF8568-193C-CEB6-E14F-F333A95913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51633F2-ACD1-CD59-B9C6-FA413BDBCFFC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D7655-D9D6-2F42-50FD-54079098950F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2B883D4-C7F9-BF35-87F9-D3D4897DB2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0BE389-9C98-C621-38B0-08CF45E4DF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6ABB24-B623-8AD4-8493-C47B7C6A0FD4}"/>
              </a:ext>
            </a:extLst>
          </p:cNvPr>
          <p:cNvSpPr txBox="1"/>
          <p:nvPr/>
        </p:nvSpPr>
        <p:spPr>
          <a:xfrm>
            <a:off x="3345458" y="279063"/>
            <a:ext cx="75629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Inverse probability of treatment weighting (IPTW)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04693-4E2A-D13B-4201-C4E6BC3DEA84}"/>
              </a:ext>
            </a:extLst>
          </p:cNvPr>
          <p:cNvSpPr txBox="1"/>
          <p:nvPr/>
        </p:nvSpPr>
        <p:spPr>
          <a:xfrm>
            <a:off x="714777" y="2955161"/>
            <a:ext cx="110951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Instead of discarding data (like matching), IPTW </a:t>
            </a:r>
            <a:r>
              <a:rPr lang="en-GB" sz="2800" b="1" i="0" u="none" strike="noStrike" dirty="0">
                <a:solidFill>
                  <a:srgbClr val="000000"/>
                </a:solidFill>
                <a:effectLst/>
              </a:rPr>
              <a:t>reweights</a:t>
            </a: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 observations.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B2DCD7-6972-D507-AEE2-64A8AC1227E7}"/>
                  </a:ext>
                </a:extLst>
              </p:cNvPr>
              <p:cNvSpPr txBox="1"/>
              <p:nvPr/>
            </p:nvSpPr>
            <p:spPr>
              <a:xfrm>
                <a:off x="1173267" y="4024044"/>
                <a:ext cx="3676648" cy="9089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1 −</m:t>
                              </m:r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B2DCD7-6972-D507-AEE2-64A8AC122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3267" y="4024044"/>
                <a:ext cx="3676648" cy="908967"/>
              </a:xfrm>
              <a:prstGeom prst="rect">
                <a:avLst/>
              </a:prstGeom>
              <a:blipFill>
                <a:blip r:embed="rId6"/>
                <a:stretch>
                  <a:fillRect l="-687" t="-5479" b="-19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60F8713-9F67-A776-2589-53FB6B688246}"/>
              </a:ext>
            </a:extLst>
          </p:cNvPr>
          <p:cNvSpPr txBox="1"/>
          <p:nvPr/>
        </p:nvSpPr>
        <p:spPr>
          <a:xfrm>
            <a:off x="6120000" y="4159078"/>
            <a:ext cx="3959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Effectively creates a pseudo-population that mimics randomisation.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67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447D7-849B-63DC-B11C-3BEE48C55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41F5A6-9F80-FBA4-1031-E23FF9173E7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D0ABEB-83A3-5F82-D9E7-82E56CD55C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C73F1C-7044-4ECE-8628-70B623E5F9F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A013DC-46D1-A16E-ED00-5F635657B62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00A98-5B0F-C619-5BBF-9FAA99BB19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B187E9-60BC-3300-6315-AA3D7447A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8C7FCF-A8A8-C455-A305-8A90E505E61D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Some key considerations on IPTW.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3889AB3-7F06-9942-95FC-E7F039D2417A}"/>
              </a:ext>
            </a:extLst>
          </p:cNvPr>
          <p:cNvCxnSpPr/>
          <p:nvPr/>
        </p:nvCxnSpPr>
        <p:spPr>
          <a:xfrm>
            <a:off x="6096000" y="2163651"/>
            <a:ext cx="0" cy="306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BC5A9A-8601-9850-85AA-B0AA3D400B28}"/>
              </a:ext>
            </a:extLst>
          </p:cNvPr>
          <p:cNvSpPr txBox="1"/>
          <p:nvPr/>
        </p:nvSpPr>
        <p:spPr>
          <a:xfrm>
            <a:off x="278053" y="2397948"/>
            <a:ext cx="546707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Advantages:</a:t>
            </a:r>
          </a:p>
          <a:p>
            <a:endParaRPr lang="en-GB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Uses full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More efficient than matching.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138D22-99C5-D548-71C6-3D3174787811}"/>
              </a:ext>
            </a:extLst>
          </p:cNvPr>
          <p:cNvSpPr txBox="1"/>
          <p:nvPr/>
        </p:nvSpPr>
        <p:spPr>
          <a:xfrm>
            <a:off x="6446872" y="2403598"/>
            <a:ext cx="54670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Disadvantages:</a:t>
            </a:r>
          </a:p>
          <a:p>
            <a:endParaRPr lang="en-GB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Sensitive to incorrect model specification.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Can create extreme weights</a:t>
            </a:r>
          </a:p>
        </p:txBody>
      </p:sp>
    </p:spTree>
    <p:extLst>
      <p:ext uri="{BB962C8B-B14F-4D97-AF65-F5344CB8AC3E}">
        <p14:creationId xmlns:p14="http://schemas.microsoft.com/office/powerpoint/2010/main" val="113455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3894086" y="368737"/>
            <a:ext cx="626227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When do we use what methods to deal with confounding?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108C865-2153-C8A8-B742-2E4D89612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296912"/>
              </p:ext>
            </p:extLst>
          </p:nvPr>
        </p:nvGraphicFramePr>
        <p:xfrm>
          <a:off x="838200" y="1767704"/>
          <a:ext cx="10515600" cy="3200400"/>
        </p:xfrm>
        <a:graphic>
          <a:graphicData uri="http://schemas.openxmlformats.org/drawingml/2006/table">
            <a:tbl>
              <a:tblPr firstRow="1"/>
              <a:tblGrid>
                <a:gridCol w="3505200">
                  <a:extLst>
                    <a:ext uri="{9D8B030D-6E8A-4147-A177-3AD203B41FA5}">
                      <a16:colId xmlns:a16="http://schemas.microsoft.com/office/drawing/2014/main" val="23969937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6597229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526615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Strengths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Weaknesses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7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Randomisation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Eliminates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Often infeasible with already collected data / not specifically collected.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252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Matching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Easy to interpret, removes extreme cases.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Data loss.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773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IPTW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Uses full data, handles complex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Sensitive to model misspecification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2926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Instrumental Variables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Can handle unobserved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Hard to find valid instruments.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623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 2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48510" y="374366"/>
            <a:ext cx="59691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each session…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2: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Advanced Concepts and Estimation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did we look at last time?</a:t>
            </a:r>
          </a:p>
        </p:txBody>
      </p:sp>
      <p:pic>
        <p:nvPicPr>
          <p:cNvPr id="2" name="Picture 1" descr="A diagram of a ladder with different stages of development&#10;&#10;Description automatically generated with medium confidence">
            <a:extLst>
              <a:ext uri="{FF2B5EF4-FFF2-40B4-BE49-F238E27FC236}">
                <a16:creationId xmlns:a16="http://schemas.microsoft.com/office/drawing/2014/main" id="{C3F20C25-322A-B22E-7EDC-CFC02DEF61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59" y="1687706"/>
            <a:ext cx="2217332" cy="31418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7FAD2D-1EEC-6AC8-A60B-BC9A8DA4C5DB}"/>
              </a:ext>
            </a:extLst>
          </p:cNvPr>
          <p:cNvSpPr txBox="1"/>
          <p:nvPr/>
        </p:nvSpPr>
        <p:spPr>
          <a:xfrm>
            <a:off x="3522660" y="1678141"/>
            <a:ext cx="658825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Smoking in the multiverse of madness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3755F-839C-9191-F3A1-8B7DC6CBC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1761" y="2260575"/>
            <a:ext cx="5770342" cy="260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The problem of confounding</a:t>
            </a:r>
          </a:p>
        </p:txBody>
      </p:sp>
      <p:pic>
        <p:nvPicPr>
          <p:cNvPr id="1028" name="Picture 4" descr="Cash - Free business and finance icons">
            <a:extLst>
              <a:ext uri="{FF2B5EF4-FFF2-40B4-BE49-F238E27FC236}">
                <a16:creationId xmlns:a16="http://schemas.microsoft.com/office/drawing/2014/main" id="{8F14BA66-07F5-923D-2CB9-50FA6AFCB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833" y="3483962"/>
            <a:ext cx="2025524" cy="202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318B2299-E04B-AD4F-EEDB-5B6D1EDC47EB}"/>
              </a:ext>
            </a:extLst>
          </p:cNvPr>
          <p:cNvSpPr/>
          <p:nvPr/>
        </p:nvSpPr>
        <p:spPr>
          <a:xfrm>
            <a:off x="4599553" y="4535525"/>
            <a:ext cx="2166540" cy="3006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ommunity Engagement | City of Alexandria, VA">
            <a:extLst>
              <a:ext uri="{FF2B5EF4-FFF2-40B4-BE49-F238E27FC236}">
                <a16:creationId xmlns:a16="http://schemas.microsoft.com/office/drawing/2014/main" id="{05C29643-74C1-11BC-CA8F-9E69DBF65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168" y="3899555"/>
            <a:ext cx="2348506" cy="14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a Difference in Your Community: Five Simple Ways to Get Involved">
            <a:extLst>
              <a:ext uri="{FF2B5EF4-FFF2-40B4-BE49-F238E27FC236}">
                <a16:creationId xmlns:a16="http://schemas.microsoft.com/office/drawing/2014/main" id="{7DD30E1C-79C5-8D42-2B59-D1665E09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553" y="986949"/>
            <a:ext cx="1949568" cy="202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99C18A83-0DFA-7C9C-4A4F-7E0CE653E24C}"/>
              </a:ext>
            </a:extLst>
          </p:cNvPr>
          <p:cNvSpPr/>
          <p:nvPr/>
        </p:nvSpPr>
        <p:spPr>
          <a:xfrm rot="8262693">
            <a:off x="3624613" y="3170711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0D380AA-E8BD-17E2-6410-662B85A72A56}"/>
              </a:ext>
            </a:extLst>
          </p:cNvPr>
          <p:cNvSpPr/>
          <p:nvPr/>
        </p:nvSpPr>
        <p:spPr>
          <a:xfrm rot="13337307" flipH="1">
            <a:off x="6236954" y="3212809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40E997-E171-52CE-26BD-8F23FC262ECF}"/>
              </a:ext>
            </a:extLst>
          </p:cNvPr>
          <p:cNvSpPr txBox="1"/>
          <p:nvPr/>
        </p:nvSpPr>
        <p:spPr>
          <a:xfrm>
            <a:off x="4411574" y="3810105"/>
            <a:ext cx="2530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funding on community engagement.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274D76-3487-B546-8442-5C511474483C}"/>
              </a:ext>
            </a:extLst>
          </p:cNvPr>
          <p:cNvSpPr txBox="1"/>
          <p:nvPr/>
        </p:nvSpPr>
        <p:spPr>
          <a:xfrm>
            <a:off x="968574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Funding for community engagement.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7F2443-C3DF-92CD-5B66-C3BFB40B567C}"/>
              </a:ext>
            </a:extLst>
          </p:cNvPr>
          <p:cNvSpPr txBox="1"/>
          <p:nvPr/>
        </p:nvSpPr>
        <p:spPr>
          <a:xfrm>
            <a:off x="9853167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Engagement from the community.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79AF9F-9C32-1D9F-AA18-DF09F2F588EB}"/>
              </a:ext>
            </a:extLst>
          </p:cNvPr>
          <p:cNvSpPr txBox="1"/>
          <p:nvPr/>
        </p:nvSpPr>
        <p:spPr>
          <a:xfrm>
            <a:off x="6563661" y="1182300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Prior community engagement</a:t>
            </a:r>
          </a:p>
        </p:txBody>
      </p:sp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AF26D-D2A1-8917-CB76-1CD9DD7C7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7589E9-950D-D5DF-E173-8DDD6490E3EE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4C5927-CD71-7106-E603-1FA90C1082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D94077-56A6-9BAF-B449-B965A315679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B6A0E-DAFD-0DDE-C3C6-2FECF3667949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039F42-E62D-2F48-A507-127D3CCBD8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8165C9-23E4-41DC-C63C-9BC601017B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540DB3-6416-3E8A-9CB2-02760108FD45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The problem of confounding</a:t>
            </a:r>
          </a:p>
        </p:txBody>
      </p:sp>
      <p:pic>
        <p:nvPicPr>
          <p:cNvPr id="1028" name="Picture 4" descr="Cash - Free business and finance icons">
            <a:extLst>
              <a:ext uri="{FF2B5EF4-FFF2-40B4-BE49-F238E27FC236}">
                <a16:creationId xmlns:a16="http://schemas.microsoft.com/office/drawing/2014/main" id="{BD653652-6CAA-AC1F-ECF8-799B61731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833" y="3483962"/>
            <a:ext cx="2025524" cy="202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1D965F9F-03E3-FC8C-9066-A8E4B24304F9}"/>
              </a:ext>
            </a:extLst>
          </p:cNvPr>
          <p:cNvSpPr/>
          <p:nvPr/>
        </p:nvSpPr>
        <p:spPr>
          <a:xfrm>
            <a:off x="4599553" y="4535525"/>
            <a:ext cx="2166540" cy="3006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ommunity Engagement | City of Alexandria, VA">
            <a:extLst>
              <a:ext uri="{FF2B5EF4-FFF2-40B4-BE49-F238E27FC236}">
                <a16:creationId xmlns:a16="http://schemas.microsoft.com/office/drawing/2014/main" id="{ECA2405C-93C2-C360-D383-A02B11B6C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168" y="3899555"/>
            <a:ext cx="2348506" cy="14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a Difference in Your Community: Five Simple Ways to Get Involved">
            <a:extLst>
              <a:ext uri="{FF2B5EF4-FFF2-40B4-BE49-F238E27FC236}">
                <a16:creationId xmlns:a16="http://schemas.microsoft.com/office/drawing/2014/main" id="{8B87D60C-0593-8844-AC1A-A79B11147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553" y="986949"/>
            <a:ext cx="1949568" cy="202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90BF77C1-5B3D-5BD5-83AE-9F7DCBE1B70C}"/>
              </a:ext>
            </a:extLst>
          </p:cNvPr>
          <p:cNvSpPr/>
          <p:nvPr/>
        </p:nvSpPr>
        <p:spPr>
          <a:xfrm rot="8262693">
            <a:off x="3624613" y="3170711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1A01620-58E4-17D8-F8BD-C50C2880C6AF}"/>
              </a:ext>
            </a:extLst>
          </p:cNvPr>
          <p:cNvSpPr/>
          <p:nvPr/>
        </p:nvSpPr>
        <p:spPr>
          <a:xfrm rot="13337307" flipH="1">
            <a:off x="6236954" y="3212809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1F0699-FCC5-1997-7D85-BF77D2AAF9F2}"/>
              </a:ext>
            </a:extLst>
          </p:cNvPr>
          <p:cNvSpPr txBox="1"/>
          <p:nvPr/>
        </p:nvSpPr>
        <p:spPr>
          <a:xfrm>
            <a:off x="4411574" y="3810105"/>
            <a:ext cx="2530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funding on community engagement.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B7A6D9-E6A9-3C5E-0491-359DA28C4092}"/>
              </a:ext>
            </a:extLst>
          </p:cNvPr>
          <p:cNvSpPr txBox="1"/>
          <p:nvPr/>
        </p:nvSpPr>
        <p:spPr>
          <a:xfrm>
            <a:off x="968574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Funding for community engagement.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E0B997-3A63-4A7A-A099-CB7C5622820F}"/>
              </a:ext>
            </a:extLst>
          </p:cNvPr>
          <p:cNvSpPr txBox="1"/>
          <p:nvPr/>
        </p:nvSpPr>
        <p:spPr>
          <a:xfrm>
            <a:off x="9853167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Engagement from the community.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379D6F-0ACD-71FC-3EFC-A14BCB7E0010}"/>
              </a:ext>
            </a:extLst>
          </p:cNvPr>
          <p:cNvSpPr txBox="1"/>
          <p:nvPr/>
        </p:nvSpPr>
        <p:spPr>
          <a:xfrm>
            <a:off x="6563661" y="1182300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Prior community engagement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B15D8F-DB19-9616-0361-F704067FA83D}"/>
              </a:ext>
            </a:extLst>
          </p:cNvPr>
          <p:cNvSpPr txBox="1"/>
          <p:nvPr/>
        </p:nvSpPr>
        <p:spPr>
          <a:xfrm>
            <a:off x="434238" y="1274582"/>
            <a:ext cx="2891307" cy="175432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If we simply compare communities with and without funding, we may overestimate the effect due to existing differences in community engagement.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4BD70C-00D5-63AE-E452-D47D14952046}"/>
              </a:ext>
            </a:extLst>
          </p:cNvPr>
          <p:cNvSpPr txBox="1"/>
          <p:nvPr/>
        </p:nvSpPr>
        <p:spPr>
          <a:xfrm>
            <a:off x="8678914" y="1675929"/>
            <a:ext cx="2348506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Need for better methods to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balance groups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and make fair comparisons.</a:t>
            </a:r>
          </a:p>
        </p:txBody>
      </p:sp>
    </p:spTree>
    <p:extLst>
      <p:ext uri="{BB962C8B-B14F-4D97-AF65-F5344CB8AC3E}">
        <p14:creationId xmlns:p14="http://schemas.microsoft.com/office/powerpoint/2010/main" val="119384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Stable unit treatment value assumption (SUTVA)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5992A-C216-784B-BB34-3C978B61261E}"/>
              </a:ext>
            </a:extLst>
          </p:cNvPr>
          <p:cNvSpPr txBox="1"/>
          <p:nvPr/>
        </p:nvSpPr>
        <p:spPr>
          <a:xfrm>
            <a:off x="983710" y="2155768"/>
            <a:ext cx="614322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1. No interference</a:t>
            </a:r>
            <a:r>
              <a:rPr lang="en-GB" sz="3200" dirty="0"/>
              <a:t> – One unit’s treatment shouldn’t affect another’s outcome.</a:t>
            </a:r>
          </a:p>
          <a:p>
            <a:r>
              <a:rPr lang="en-GB" sz="3200" b="1" dirty="0"/>
              <a:t>2. No multiple versions of treatment</a:t>
            </a:r>
            <a:r>
              <a:rPr lang="en-GB" sz="3200" dirty="0"/>
              <a:t> – The treatment must be well-defined.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EDF4D-CEC4-4B4F-47B6-EA47884771C0}"/>
              </a:ext>
            </a:extLst>
          </p:cNvPr>
          <p:cNvSpPr txBox="1"/>
          <p:nvPr/>
        </p:nvSpPr>
        <p:spPr>
          <a:xfrm>
            <a:off x="7843233" y="2289514"/>
            <a:ext cx="2807594" cy="25853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b="1" dirty="0"/>
              <a:t>The effect of social media bans on political activism:</a:t>
            </a:r>
            <a:endParaRPr lang="en-GB" dirty="0"/>
          </a:p>
          <a:p>
            <a:endParaRPr lang="en-GB" dirty="0"/>
          </a:p>
          <a:p>
            <a:r>
              <a:rPr lang="en-GB" dirty="0"/>
              <a:t>If one group loses access to social media but mobilises through other means and influences another group’s activism, the assumption is violated.</a:t>
            </a:r>
          </a:p>
        </p:txBody>
      </p:sp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09CB70-D4B9-720A-3E78-7F98D6CB1117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is a propensity score?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C798AEA-A27B-8B90-5CFF-A12DC7D6415E}"/>
                  </a:ext>
                </a:extLst>
              </p:cNvPr>
              <p:cNvSpPr txBox="1"/>
              <p:nvPr/>
            </p:nvSpPr>
            <p:spPr>
              <a:xfrm>
                <a:off x="695460" y="3213556"/>
                <a:ext cx="3503053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=1|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C798AEA-A27B-8B90-5CFF-A12DC7D64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460" y="3213556"/>
                <a:ext cx="3503053" cy="430887"/>
              </a:xfrm>
              <a:prstGeom prst="rect">
                <a:avLst/>
              </a:prstGeom>
              <a:blipFill>
                <a:blip r:embed="rId6"/>
                <a:stretch>
                  <a:fillRect b="-30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606124F-EAC6-2EFF-6FB8-783B2FDB5987}"/>
              </a:ext>
            </a:extLst>
          </p:cNvPr>
          <p:cNvSpPr txBox="1"/>
          <p:nvPr/>
        </p:nvSpPr>
        <p:spPr>
          <a:xfrm>
            <a:off x="901522" y="2000001"/>
            <a:ext cx="704474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The probability of receiving an intervention given a set of observed covariates.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B85688-E5CC-748C-CE72-8C6808BF4010}"/>
              </a:ext>
            </a:extLst>
          </p:cNvPr>
          <p:cNvSpPr txBox="1"/>
          <p:nvPr/>
        </p:nvSpPr>
        <p:spPr>
          <a:xfrm>
            <a:off x="883864" y="4053229"/>
            <a:ext cx="101549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 Creates comparable groups </a:t>
            </a:r>
            <a:r>
              <a:rPr lang="en-GB" sz="2800" b="1" i="0" u="none" strike="noStrike" dirty="0">
                <a:solidFill>
                  <a:srgbClr val="000000"/>
                </a:solidFill>
                <a:effectLst/>
              </a:rPr>
              <a:t>without needing randomisation</a:t>
            </a: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 Reduces confounding by balancing covariates.</a:t>
            </a:r>
          </a:p>
        </p:txBody>
      </p:sp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Props1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975</Words>
  <Application>Microsoft Macintosh PowerPoint</Application>
  <PresentationFormat>Widescreen</PresentationFormat>
  <Paragraphs>152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ITFDEVANAGARI-BOOK</vt:lpstr>
      <vt:lpstr>Calibri Light</vt:lpstr>
      <vt:lpstr>Source Sans Pro</vt:lpstr>
      <vt:lpstr>Arial</vt:lpstr>
      <vt:lpstr>Integral CF Bold</vt:lpstr>
      <vt:lpstr>Menlo</vt:lpstr>
      <vt:lpstr>Calibri</vt:lpstr>
      <vt:lpstr>-apple-system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15</cp:revision>
  <dcterms:created xsi:type="dcterms:W3CDTF">2020-12-14T07:57:59Z</dcterms:created>
  <dcterms:modified xsi:type="dcterms:W3CDTF">2025-03-13T13:50:34Z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